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Default Extension="bin" ContentType="application/vnd.openxmlformats-officedocument.presentationml.printerSettings"/>
  <Override PartName="/docProps/core.xml" ContentType="application/vnd.openxmlformats-package.core-properties+xml"/>
  <Default Extension="rels" ContentType="application/vnd.openxmlformats-package.relationships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media/audio1.bin" ContentType="audio/unknown"/>
  <Default Extension="gif" ContentType="image/gif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195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0" r:id="rId3"/>
    <p:sldId id="258" r:id="rId4"/>
    <p:sldId id="257" r:id="rId5"/>
    <p:sldId id="261" r:id="rId6"/>
    <p:sldId id="262" r:id="rId7"/>
    <p:sldId id="265" r:id="rId8"/>
    <p:sldId id="259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13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25C20-C739-B34B-9B60-5A4DC28BDCDA}" type="datetimeFigureOut">
              <a:rPr lang="en-US" smtClean="0"/>
              <a:t>4/28/10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6422D-95EE-E04E-B360-E971422512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3D43B-F0CF-E349-84AA-8A46BCDEA3D5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642D2-BD4E-8345-B495-07825AEE3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7CA426-6E67-C042-86C2-529A46BCE444}" type="slidenum">
              <a:rPr lang="en-US"/>
              <a:pPr/>
              <a:t>5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54AB02A5-4FE5-49D9-9E24-09F23B90C450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294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5294"/>
            <a:ext cx="609600" cy="365125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CD8CFD7C-5133-4F31-B8DD-48811D9CC4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8358" y="2044700"/>
            <a:ext cx="7167284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294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3929411E-8AF0-2F4D-B3D0-A60ED15BD34F}" type="datetimeFigureOut">
              <a:rPr lang="en-US" smtClean="0"/>
              <a:pPr/>
              <a:t>4/28/10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318" y="6275294"/>
            <a:ext cx="5643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294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E00F4643-C4EF-C644-BB54-A4A7761188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198" r:id="rId3"/>
    <p:sldLayoutId id="2147484199" r:id="rId4"/>
    <p:sldLayoutId id="2147484200" r:id="rId5"/>
    <p:sldLayoutId id="2147484201" r:id="rId6"/>
    <p:sldLayoutId id="2147484202" r:id="rId7"/>
    <p:sldLayoutId id="2147484203" r:id="rId8"/>
    <p:sldLayoutId id="2147484204" r:id="rId9"/>
    <p:sldLayoutId id="2147484205" r:id="rId10"/>
    <p:sldLayoutId id="2147484206" r:id="rId11"/>
    <p:sldLayoutId id="2147484207" r:id="rId12"/>
    <p:sldLayoutId id="2147484208" r:id="rId13"/>
    <p:sldLayoutId id="214748420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3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5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1" Type="http://schemas.openxmlformats.org/officeDocument/2006/relationships/video" Target="file://localhost/Users/Tia/Documents/My%20Flip%20Video%20Library/Red%20Cross/Apr%2029%202010%20-%20VID00007.AVI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7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audio" Target="../media/audio1.bin"/><Relationship Id="rId6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4" Type="http://schemas.openxmlformats.org/officeDocument/2006/relationships/image" Target="../media/image17.jpeg"/><Relationship Id="rId10" Type="http://schemas.openxmlformats.org/officeDocument/2006/relationships/image" Target="../media/image23.jpeg"/><Relationship Id="rId5" Type="http://schemas.openxmlformats.org/officeDocument/2006/relationships/image" Target="../media/image18.jpeg"/><Relationship Id="rId7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9" Type="http://schemas.openxmlformats.org/officeDocument/2006/relationships/image" Target="../media/image22.jpeg"/><Relationship Id="rId3" Type="http://schemas.openxmlformats.org/officeDocument/2006/relationships/image" Target="../media/image16.jpeg"/><Relationship Id="rId6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6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35.jpeg"/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gif"/><Relationship Id="rId3" Type="http://schemas.openxmlformats.org/officeDocument/2006/relationships/image" Target="../media/image32.jpeg"/><Relationship Id="rId5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1" Type="http://schemas.openxmlformats.org/officeDocument/2006/relationships/video" Target="file://localhost/Users/Tia/Music/iTunes/iTunes%20Music/Music/U.S.A.%20for%20Africa/We%20Are%20the%20World%20-%20Single/01%20We%20Are%20the%20World.m4a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6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148" y="739588"/>
            <a:ext cx="9144000" cy="2729753"/>
          </a:xfrm>
        </p:spPr>
        <p:txBody>
          <a:bodyPr/>
          <a:lstStyle/>
          <a:p>
            <a:r>
              <a:rPr lang="en-US" sz="9900" dirty="0" smtClean="0"/>
              <a:t>Global Organizations</a:t>
            </a:r>
            <a:endParaRPr lang="en-US" sz="99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7" y="3505200"/>
            <a:ext cx="5373609" cy="303966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How do some global organizations contribute to the world?</a:t>
            </a:r>
            <a:endParaRPr lang="en-US" dirty="0"/>
          </a:p>
        </p:txBody>
      </p:sp>
      <p:pic>
        <p:nvPicPr>
          <p:cNvPr id="4" name="Picture 3" descr="AnimatedGlobe3_0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831" y="4069595"/>
            <a:ext cx="19177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241182"/>
            <a:ext cx="7918450" cy="788894"/>
          </a:xfrm>
        </p:spPr>
        <p:txBody>
          <a:bodyPr>
            <a:noAutofit/>
          </a:bodyPr>
          <a:lstStyle/>
          <a:p>
            <a:r>
              <a:rPr lang="en-US" sz="5600" b="1" dirty="0" smtClean="0">
                <a:solidFill>
                  <a:schemeClr val="accent5"/>
                </a:solidFill>
                <a:effectLst>
                  <a:reflection stA="50000" endPos="75000" dist="12700" dir="5400000" sy="-100000" algn="bl" rotWithShape="0"/>
                </a:effectLst>
              </a:rPr>
              <a:t>Healing the World</a:t>
            </a:r>
            <a:endParaRPr lang="en-US" sz="5600" b="1" dirty="0">
              <a:solidFill>
                <a:schemeClr val="accent5"/>
              </a:solidFill>
              <a:effectLst>
                <a:reflection stA="50000" endPos="75000" dist="12700" dir="5400000" sy="-100000" algn="bl" rotWithShape="0"/>
              </a:effectLst>
            </a:endParaRPr>
          </a:p>
        </p:txBody>
      </p:sp>
      <p:pic>
        <p:nvPicPr>
          <p:cNvPr id="4" name="Content Placeholder 3" descr="people-and-globe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4694" r="-7171"/>
          <a:stretch>
            <a:fillRect/>
          </a:stretch>
        </p:blipFill>
        <p:spPr>
          <a:xfrm>
            <a:off x="1464099" y="1693551"/>
            <a:ext cx="6138628" cy="4727829"/>
          </a:xfrm>
          <a:effectLst>
            <a:glow rad="101600">
              <a:schemeClr val="tx1">
                <a:alpha val="75000"/>
              </a:schemeClr>
            </a:glow>
          </a:effectLst>
        </p:spPr>
      </p:pic>
      <p:pic>
        <p:nvPicPr>
          <p:cNvPr id="6" name="Picture 5" descr="bandaid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940" y="2860027"/>
            <a:ext cx="897676" cy="650563"/>
          </a:xfrm>
          <a:prstGeom prst="rect">
            <a:avLst/>
          </a:prstGeom>
        </p:spPr>
      </p:pic>
      <p:pic>
        <p:nvPicPr>
          <p:cNvPr id="7" name="Picture 6" descr="bandaid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270793">
            <a:off x="4867105" y="4503977"/>
            <a:ext cx="821221" cy="59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32"/>
          <p:cNvSpPr>
            <a:spLocks noGrp="1"/>
          </p:cNvSpPr>
          <p:nvPr>
            <p:ph type="title"/>
          </p:nvPr>
        </p:nvSpPr>
        <p:spPr>
          <a:xfrm>
            <a:off x="0" y="1666934"/>
            <a:ext cx="4011889" cy="1162050"/>
          </a:xfrm>
        </p:spPr>
        <p:txBody>
          <a:bodyPr/>
          <a:lstStyle/>
          <a:p>
            <a:r>
              <a:rPr lang="en-US" sz="6000" b="1" dirty="0" smtClean="0">
                <a:solidFill>
                  <a:schemeClr val="accent4"/>
                </a:solidFill>
                <a:effectLst>
                  <a:reflection stA="50000" endPos="75000" dist="12700" dir="5400000" sy="-100000" algn="bl" rotWithShape="0"/>
                </a:effectLst>
              </a:rPr>
              <a:t>Red Cross</a:t>
            </a:r>
            <a:endParaRPr lang="en-US" sz="6000" b="1" dirty="0">
              <a:solidFill>
                <a:schemeClr val="accent4"/>
              </a:solidFill>
              <a:effectLst>
                <a:reflection stA="50000" endPos="75000" dist="12700" dir="5400000" sy="-100000" algn="bl" rotWithShape="0"/>
              </a:effectLst>
            </a:endParaRPr>
          </a:p>
        </p:txBody>
      </p:sp>
      <p:pic>
        <p:nvPicPr>
          <p:cNvPr id="36" name="Picture 35" descr="foun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36" y="3477003"/>
            <a:ext cx="2882900" cy="2844800"/>
          </a:xfrm>
          <a:prstGeom prst="rect">
            <a:avLst/>
          </a:prstGeom>
          <a:effectLst>
            <a:glow rad="228600">
              <a:schemeClr val="accent1">
                <a:alpha val="75000"/>
              </a:schemeClr>
            </a:glow>
          </a:effectLst>
        </p:spPr>
      </p:pic>
      <p:sp>
        <p:nvSpPr>
          <p:cNvPr id="37" name="Cloud Callout 36"/>
          <p:cNvSpPr/>
          <p:nvPr/>
        </p:nvSpPr>
        <p:spPr>
          <a:xfrm>
            <a:off x="4428593" y="121766"/>
            <a:ext cx="4580977" cy="6113062"/>
          </a:xfrm>
          <a:prstGeom prst="cloudCallout">
            <a:avLst>
              <a:gd name="adj1" fmla="val -82733"/>
              <a:gd name="adj2" fmla="val 15464"/>
            </a:avLst>
          </a:prstGeom>
          <a:solidFill>
            <a:schemeClr val="tx1">
              <a:alpha val="79000"/>
            </a:schemeClr>
          </a:solidFill>
          <a:ln>
            <a:solidFill>
              <a:schemeClr val="tx1">
                <a:lumMod val="95000"/>
              </a:schemeClr>
            </a:solidFill>
          </a:ln>
          <a:effectLst>
            <a:glow rad="101600">
              <a:schemeClr val="tx1">
                <a:alpha val="75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r_cro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13101">
            <a:off x="3978965" y="434567"/>
            <a:ext cx="2766622" cy="2425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8" descr="re_cros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08160">
            <a:off x="4366604" y="3821538"/>
            <a:ext cx="2762250" cy="215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39" descr="red_cro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49558">
            <a:off x="5617831" y="2039526"/>
            <a:ext cx="3432657" cy="228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pr 29 2010 - VID00007.AVI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05092" y="511410"/>
            <a:ext cx="5644717" cy="4081463"/>
          </a:xfr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84391" y="4822206"/>
            <a:ext cx="8511989" cy="1446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0" b="1" i="0" u="none" strike="noStrike" kern="1200" cap="none" spc="-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Red Cross</a:t>
            </a:r>
            <a:endParaRPr kumimoji="0" lang="en-US" sz="13500" b="1" i="0" u="none" strike="noStrike" kern="1200" cap="none" spc="-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612775" y="200016"/>
            <a:ext cx="7918450" cy="788894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reflection stA="50000" endPos="75000" dist="12700" dir="5400000" sy="-100000" algn="bl" rotWithShape="0"/>
                </a:effectLst>
              </a:rPr>
              <a:t>Greenpeace</a:t>
            </a:r>
          </a:p>
        </p:txBody>
      </p:sp>
      <p:pic>
        <p:nvPicPr>
          <p:cNvPr id="2054" name="Picture 6" descr="environment_volunteering_6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75984">
            <a:off x="838199" y="1908345"/>
            <a:ext cx="3124200" cy="2343150"/>
          </a:xfrm>
          <a:prstGeom prst="rect">
            <a:avLst/>
          </a:prstGeom>
          <a:noFill/>
          <a:effectLst>
            <a:glow rad="228600">
              <a:schemeClr val="accent4">
                <a:alpha val="75000"/>
              </a:schemeClr>
            </a:glow>
          </a:effectLst>
        </p:spPr>
      </p:pic>
      <p:pic>
        <p:nvPicPr>
          <p:cNvPr id="2056" name="Picture 8" descr="cute_polar_bea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05676">
            <a:off x="5486400" y="1914781"/>
            <a:ext cx="3086100" cy="2197100"/>
          </a:xfrm>
          <a:prstGeom prst="rect">
            <a:avLst/>
          </a:prstGeom>
          <a:noFill/>
          <a:effectLst>
            <a:glow rad="228600">
              <a:schemeClr val="accent5">
                <a:alpha val="75000"/>
              </a:schemeClr>
            </a:glow>
          </a:effectLst>
        </p:spPr>
      </p:pic>
      <p:pic>
        <p:nvPicPr>
          <p:cNvPr id="2058" name="Picture 10" descr="Yourbusiness-and-the-environmen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35751">
            <a:off x="4659627" y="4539053"/>
            <a:ext cx="2809929" cy="1839251"/>
          </a:xfrm>
          <a:prstGeom prst="rect">
            <a:avLst/>
          </a:prstGeom>
          <a:noFill/>
          <a:effectLst>
            <a:glow rad="228600">
              <a:schemeClr val="accent2">
                <a:alpha val="75000"/>
              </a:schemeClr>
            </a:glow>
          </a:effectLst>
        </p:spPr>
      </p:pic>
      <p:pic>
        <p:nvPicPr>
          <p:cNvPr id="2060" name="Picture 12" descr="red%20paint%20splatter%20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6247" y="4191000"/>
            <a:ext cx="2238375" cy="2146300"/>
          </a:xfrm>
          <a:prstGeom prst="rect">
            <a:avLst/>
          </a:prstGeom>
          <a:noFill/>
          <a:effectLst>
            <a:glow rad="228600">
              <a:schemeClr val="tx1">
                <a:alpha val="75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8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3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8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6220" y="-31311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effectLst>
                  <a:reflection stA="50000" endPos="75000" dist="12700" dir="5400000" sy="-100000" algn="bl" rotWithShape="0"/>
                </a:effectLst>
                <a:cs typeface="Arabic Typesetting" pitchFamily="66" charset="-78"/>
              </a:rPr>
              <a:t>The United Nations</a:t>
            </a:r>
            <a:endParaRPr lang="en-US" sz="6000" dirty="0">
              <a:effectLst>
                <a:reflection stA="50000" endPos="75000" dist="12700" dir="5400000" sy="-100000" algn="bl" rotWithShape="0"/>
              </a:effectLst>
              <a:cs typeface="Arabic Typesetting" pitchFamily="66" charset="-78"/>
            </a:endParaRPr>
          </a:p>
        </p:txBody>
      </p:sp>
      <p:pic>
        <p:nvPicPr>
          <p:cNvPr id="11268" name="Picture 4" descr="http://www.dailyworldbuzz.com/wp-content/uploads/2010/01/United-Nations-Haiti-Relief-Effort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tx1"/>
              <a:srgbClr val="FFF1C1"/>
            </a:duotone>
          </a:blip>
          <a:srcRect/>
          <a:stretch>
            <a:fillRect/>
          </a:stretch>
        </p:blipFill>
        <p:spPr bwMode="auto">
          <a:xfrm>
            <a:off x="89432" y="61270"/>
            <a:ext cx="1295400" cy="1295400"/>
          </a:xfrm>
          <a:prstGeom prst="rect">
            <a:avLst/>
          </a:prstGeom>
          <a:noFill/>
        </p:spPr>
      </p:pic>
      <p:pic>
        <p:nvPicPr>
          <p:cNvPr id="11270" name="Picture 6" descr="http://www.tis.edu.pk/tismun/images/One-World-Extremists-Anti-United-Nations-Libertarian.b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3748" y="-32325"/>
            <a:ext cx="1443989" cy="1476282"/>
          </a:xfrm>
          <a:prstGeom prst="rect">
            <a:avLst/>
          </a:prstGeom>
          <a:noFill/>
        </p:spPr>
      </p:pic>
      <p:pic>
        <p:nvPicPr>
          <p:cNvPr id="11272" name="Picture 8" descr="http://www.consumersinternational.org/files/100858/FileName/HaitiBolivianPeacekeepersUNkids-FlickrUnitedNationsPhotoandMarcoDormin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796" y="2209800"/>
            <a:ext cx="1981200" cy="1445895"/>
          </a:xfrm>
          <a:prstGeom prst="rect">
            <a:avLst/>
          </a:prstGeom>
          <a:noFill/>
          <a:effectLst>
            <a:glow rad="228600">
              <a:schemeClr val="accent5">
                <a:alpha val="75000"/>
              </a:schemeClr>
            </a:glow>
          </a:effectLst>
        </p:spPr>
      </p:pic>
      <p:pic>
        <p:nvPicPr>
          <p:cNvPr id="11274" name="Picture 10" descr="http://iqrapakonline.files.wordpress.com/2009/03/girls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50283">
            <a:off x="2588348" y="1992121"/>
            <a:ext cx="1828800" cy="1484909"/>
          </a:xfrm>
          <a:prstGeom prst="rect">
            <a:avLst/>
          </a:prstGeom>
          <a:noFill/>
          <a:effectLst>
            <a:glow rad="228600">
              <a:schemeClr val="accent1">
                <a:alpha val="75000"/>
              </a:schemeClr>
            </a:glow>
          </a:effectLst>
        </p:spPr>
      </p:pic>
      <p:pic>
        <p:nvPicPr>
          <p:cNvPr id="11276" name="Picture 12" descr="http://www.tonic.com/scripts/thumb.php?w=360&amp;src=/file/80338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74169">
            <a:off x="356989" y="4114800"/>
            <a:ext cx="1403770" cy="1828800"/>
          </a:xfrm>
          <a:prstGeom prst="rect">
            <a:avLst/>
          </a:prstGeom>
          <a:noFill/>
          <a:effectLst>
            <a:glow rad="190500">
              <a:schemeClr val="accent6">
                <a:alpha val="75000"/>
              </a:schemeClr>
            </a:glow>
          </a:effectLst>
        </p:spPr>
      </p:pic>
      <p:pic>
        <p:nvPicPr>
          <p:cNvPr id="11278" name="Picture 14" descr="http://aquaesulisforafrica.com/wp-content/uploads/2008/07/girl-collecting-clean-wat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17702">
            <a:off x="2309777" y="3994267"/>
            <a:ext cx="1352021" cy="2037241"/>
          </a:xfrm>
          <a:prstGeom prst="rect">
            <a:avLst/>
          </a:prstGeom>
          <a:noFill/>
          <a:effectLst>
            <a:glow rad="228600">
              <a:schemeClr val="accent4">
                <a:alpha val="75000"/>
              </a:schemeClr>
            </a:glow>
          </a:effectLst>
        </p:spPr>
      </p:pic>
      <p:pic>
        <p:nvPicPr>
          <p:cNvPr id="11280" name="Picture 16" descr="http://blog.lib.umn.edu/pran0024/architecture/violenc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992686">
            <a:off x="5277581" y="1982989"/>
            <a:ext cx="1574800" cy="1295400"/>
          </a:xfrm>
          <a:prstGeom prst="rect">
            <a:avLst/>
          </a:prstGeom>
          <a:noFill/>
          <a:effectLst>
            <a:glow rad="228600">
              <a:schemeClr val="accent2">
                <a:alpha val="75000"/>
              </a:schemeClr>
            </a:glow>
          </a:effectLst>
        </p:spPr>
      </p:pic>
      <p:pic>
        <p:nvPicPr>
          <p:cNvPr id="11282" name="Picture 18" descr="http://www.caerdroia.org/oldblog/archives/abadanw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643087">
            <a:off x="6683013" y="3069426"/>
            <a:ext cx="2021466" cy="1280547"/>
          </a:xfrm>
          <a:prstGeom prst="rect">
            <a:avLst/>
          </a:prstGeom>
          <a:noFill/>
          <a:effectLst>
            <a:glow rad="228600">
              <a:schemeClr val="accent4">
                <a:alpha val="75000"/>
              </a:schemeClr>
            </a:glow>
          </a:effectLst>
        </p:spPr>
      </p:pic>
      <p:pic>
        <p:nvPicPr>
          <p:cNvPr id="11284" name="Picture 20" descr="http://d.yimg.com/i/ng/ne/afp/20090720/20/167588481-somalia-s-hardline-islamists-raid-un-offices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1039729">
            <a:off x="5220344" y="4674032"/>
            <a:ext cx="2024973" cy="1348438"/>
          </a:xfrm>
          <a:prstGeom prst="rect">
            <a:avLst/>
          </a:prstGeom>
          <a:noFill/>
          <a:effectLst>
            <a:glow rad="190500">
              <a:schemeClr val="accent6">
                <a:alpha val="75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762000" y="6172200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</a:rPr>
              <a:t>Successes of UN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5000" y="61722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/>
                </a:solidFill>
                <a:effectLst/>
              </a:rPr>
              <a:t>Failures of UN</a:t>
            </a:r>
            <a:endParaRPr lang="en-US" sz="2400" dirty="0">
              <a:solidFill>
                <a:schemeClr val="accent2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41295" y="74798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0702" y="856966"/>
            <a:ext cx="4560936" cy="566738"/>
          </a:xfrm>
        </p:spPr>
        <p:txBody>
          <a:bodyPr/>
          <a:lstStyle/>
          <a:p>
            <a:r>
              <a:rPr lang="en-US" sz="4800" b="1" dirty="0" smtClean="0">
                <a:solidFill>
                  <a:schemeClr val="accent3"/>
                </a:solidFill>
                <a:effectLst>
                  <a:reflection stA="50000" endPos="75000" dist="12700" dir="5400000" sy="-100000" algn="bl" rotWithShape="0"/>
                </a:effectLst>
              </a:rPr>
              <a:t>Human Rights</a:t>
            </a:r>
            <a:endParaRPr lang="en-US" sz="4800" b="1" dirty="0">
              <a:solidFill>
                <a:schemeClr val="accent3"/>
              </a:solidFill>
              <a:effectLst>
                <a:reflection stA="50000" endPos="75000" dist="12700" dir="5400000" sy="-100000" algn="bl" rotWithShape="0"/>
              </a:effectLst>
            </a:endParaRPr>
          </a:p>
        </p:txBody>
      </p:sp>
      <p:pic>
        <p:nvPicPr>
          <p:cNvPr id="7" name="Picture 6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3914">
            <a:off x="1373945" y="4389922"/>
            <a:ext cx="1465196" cy="1969875"/>
          </a:xfrm>
          <a:prstGeom prst="rect">
            <a:avLst/>
          </a:prstGeom>
          <a:effectLst>
            <a:glow rad="228600">
              <a:schemeClr val="accent5">
                <a:alpha val="75000"/>
              </a:schemeClr>
            </a:glow>
          </a:effectLst>
        </p:spPr>
      </p:pic>
      <p:pic>
        <p:nvPicPr>
          <p:cNvPr id="8" name="Picture 7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11572">
            <a:off x="638723" y="2271800"/>
            <a:ext cx="2187027" cy="1645109"/>
          </a:xfrm>
          <a:prstGeom prst="rect">
            <a:avLst/>
          </a:prstGeom>
          <a:effectLst>
            <a:glow rad="228600">
              <a:schemeClr val="accent1">
                <a:alpha val="75000"/>
              </a:schemeClr>
            </a:glow>
          </a:effectLst>
        </p:spPr>
      </p:pic>
      <p:pic>
        <p:nvPicPr>
          <p:cNvPr id="9" name="Picture 8" descr="1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35804">
            <a:off x="3603595" y="2371066"/>
            <a:ext cx="2078098" cy="1676449"/>
          </a:xfrm>
          <a:prstGeom prst="rect">
            <a:avLst/>
          </a:prstGeom>
          <a:effectLst>
            <a:glow rad="228600">
              <a:schemeClr val="accent3">
                <a:alpha val="75000"/>
              </a:schemeClr>
            </a:glow>
          </a:effectLst>
        </p:spPr>
      </p:pic>
      <p:pic>
        <p:nvPicPr>
          <p:cNvPr id="10" name="Picture 9" descr="11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69502">
            <a:off x="5329279" y="264801"/>
            <a:ext cx="1925251" cy="1925251"/>
          </a:xfrm>
          <a:prstGeom prst="rect">
            <a:avLst/>
          </a:prstGeom>
          <a:effectLst>
            <a:glow rad="101600">
              <a:schemeClr val="bg2">
                <a:alpha val="75000"/>
              </a:schemeClr>
            </a:glow>
          </a:effectLst>
        </p:spPr>
      </p:pic>
      <p:pic>
        <p:nvPicPr>
          <p:cNvPr id="11" name="Picture 10" descr="1111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70580">
            <a:off x="7085746" y="2452569"/>
            <a:ext cx="1302320" cy="2027898"/>
          </a:xfrm>
          <a:prstGeom prst="rect">
            <a:avLst/>
          </a:prstGeom>
          <a:effectLst>
            <a:glow rad="228600">
              <a:schemeClr val="accent4">
                <a:alpha val="75000"/>
              </a:schemeClr>
            </a:glow>
          </a:effectLst>
        </p:spPr>
      </p:pic>
      <p:pic>
        <p:nvPicPr>
          <p:cNvPr id="12" name="Picture 11" descr="11111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928523">
            <a:off x="4289423" y="4526509"/>
            <a:ext cx="2024594" cy="2024594"/>
          </a:xfrm>
          <a:prstGeom prst="rect">
            <a:avLst/>
          </a:prstGeom>
          <a:effectLst>
            <a:glow rad="190500">
              <a:schemeClr val="accent6">
                <a:alpha val="75000"/>
              </a:schemeClr>
            </a:glow>
          </a:effectLst>
        </p:spPr>
      </p:pic>
      <p:pic>
        <p:nvPicPr>
          <p:cNvPr id="13" name="Picture 12" descr="111111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846950">
            <a:off x="7111019" y="4941656"/>
            <a:ext cx="1629125" cy="1629125"/>
          </a:xfrm>
          <a:prstGeom prst="rect">
            <a:avLst/>
          </a:prstGeom>
          <a:effectLst>
            <a:glow rad="101600">
              <a:schemeClr val="tx2">
                <a:alpha val="75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2775" y="217411"/>
            <a:ext cx="7918450" cy="788894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effectLst>
                  <a:reflection stA="50000" endPos="75000" dist="12700" dir="5400000" sy="-100000" algn="bl" rotWithShape="0"/>
                </a:effectLst>
              </a:rPr>
              <a:t>In Conclusion,</a:t>
            </a:r>
            <a:endParaRPr lang="en-US" sz="4400" b="1" dirty="0">
              <a:effectLst>
                <a:reflection stA="50000" endPos="75000" dist="12700" dir="5400000" sy="-100000" algn="bl" rotWithShape="0"/>
              </a:effectLst>
            </a:endParaRPr>
          </a:p>
        </p:txBody>
      </p:sp>
      <p:pic>
        <p:nvPicPr>
          <p:cNvPr id="6" name="Picture 5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25154">
            <a:off x="447141" y="4116591"/>
            <a:ext cx="2370076" cy="2370076"/>
          </a:xfrm>
          <a:prstGeom prst="rect">
            <a:avLst/>
          </a:prstGeom>
          <a:effectLst>
            <a:glow rad="228600">
              <a:schemeClr val="accent2">
                <a:alpha val="75000"/>
              </a:schemeClr>
            </a:glow>
          </a:effectLst>
        </p:spPr>
      </p:pic>
      <p:pic>
        <p:nvPicPr>
          <p:cNvPr id="7" name="Picture 6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68500">
            <a:off x="3817110" y="4966473"/>
            <a:ext cx="1949450" cy="1282700"/>
          </a:xfrm>
          <a:prstGeom prst="rect">
            <a:avLst/>
          </a:prstGeom>
          <a:effectLst>
            <a:glow rad="228600">
              <a:schemeClr val="accent3">
                <a:alpha val="75000"/>
              </a:schemeClr>
            </a:glow>
          </a:effectLst>
        </p:spPr>
      </p:pic>
      <p:pic>
        <p:nvPicPr>
          <p:cNvPr id="8" name="Picture 7" descr="1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55695">
            <a:off x="6663094" y="4586678"/>
            <a:ext cx="1923422" cy="1923422"/>
          </a:xfrm>
          <a:prstGeom prst="rect">
            <a:avLst/>
          </a:prstGeom>
          <a:effectLst>
            <a:glow rad="228600">
              <a:schemeClr val="accent5">
                <a:alpha val="75000"/>
              </a:schemeClr>
            </a:glow>
          </a:effectLst>
        </p:spPr>
      </p:pic>
      <p:pic>
        <p:nvPicPr>
          <p:cNvPr id="9" name="Picture 8" descr="11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955" y="1702106"/>
            <a:ext cx="2709944" cy="2033906"/>
          </a:xfrm>
          <a:prstGeom prst="rect">
            <a:avLst/>
          </a:prstGeom>
          <a:effectLst>
            <a:glow rad="228600">
              <a:schemeClr val="accent1">
                <a:alpha val="75000"/>
              </a:schemeClr>
            </a:glow>
          </a:effectLst>
        </p:spPr>
      </p:pic>
      <p:pic>
        <p:nvPicPr>
          <p:cNvPr id="10" name="Picture 9" descr="1111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937887">
            <a:off x="5041136" y="1449777"/>
            <a:ext cx="2658648" cy="2861672"/>
          </a:xfrm>
          <a:prstGeom prst="rect">
            <a:avLst/>
          </a:prstGeom>
          <a:effectLst>
            <a:glow rad="228600">
              <a:schemeClr val="accent4">
                <a:alpha val="75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381000" y="533400"/>
            <a:ext cx="983618" cy="2286000"/>
          </a:xfrm>
          <a:prstGeom prst="rect">
            <a:avLst/>
          </a:prstGeom>
          <a:noFill/>
        </p:spPr>
      </p:pic>
      <p:pic>
        <p:nvPicPr>
          <p:cNvPr id="38" name="Picture 37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381000" y="2895600"/>
            <a:ext cx="983618" cy="2286000"/>
          </a:xfrm>
          <a:prstGeom prst="rect">
            <a:avLst/>
          </a:prstGeom>
          <a:noFill/>
        </p:spPr>
      </p:pic>
      <p:pic>
        <p:nvPicPr>
          <p:cNvPr id="40" name="Picture 39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3276600" y="1447800"/>
            <a:ext cx="983618" cy="2286000"/>
          </a:xfrm>
          <a:prstGeom prst="rect">
            <a:avLst/>
          </a:prstGeom>
          <a:noFill/>
        </p:spPr>
      </p:pic>
      <p:pic>
        <p:nvPicPr>
          <p:cNvPr id="41" name="Picture 40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2286000" y="609600"/>
            <a:ext cx="983618" cy="2286000"/>
          </a:xfrm>
          <a:prstGeom prst="rect">
            <a:avLst/>
          </a:prstGeom>
          <a:noFill/>
        </p:spPr>
      </p:pic>
      <p:pic>
        <p:nvPicPr>
          <p:cNvPr id="42" name="Picture 41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1295400" y="3962400"/>
            <a:ext cx="983618" cy="2286000"/>
          </a:xfrm>
          <a:prstGeom prst="rect">
            <a:avLst/>
          </a:prstGeom>
          <a:noFill/>
        </p:spPr>
      </p:pic>
      <p:pic>
        <p:nvPicPr>
          <p:cNvPr id="43" name="Picture 42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2286000" y="2971800"/>
            <a:ext cx="983618" cy="2286000"/>
          </a:xfrm>
          <a:prstGeom prst="rect">
            <a:avLst/>
          </a:prstGeom>
          <a:noFill/>
        </p:spPr>
      </p:pic>
      <p:pic>
        <p:nvPicPr>
          <p:cNvPr id="46" name="Picture 45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5174618" y="3946175"/>
            <a:ext cx="990600" cy="2302225"/>
          </a:xfrm>
          <a:prstGeom prst="rect">
            <a:avLst/>
          </a:prstGeom>
          <a:noFill/>
        </p:spPr>
      </p:pic>
      <p:pic>
        <p:nvPicPr>
          <p:cNvPr id="44" name="Picture 43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4267200" y="2971800"/>
            <a:ext cx="983618" cy="2286000"/>
          </a:xfrm>
          <a:prstGeom prst="rect">
            <a:avLst/>
          </a:prstGeom>
          <a:noFill/>
        </p:spPr>
      </p:pic>
      <p:pic>
        <p:nvPicPr>
          <p:cNvPr id="47" name="Picture 46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3276600" y="3946173"/>
            <a:ext cx="990600" cy="2302227"/>
          </a:xfrm>
          <a:prstGeom prst="rect">
            <a:avLst/>
          </a:prstGeom>
          <a:noFill/>
        </p:spPr>
      </p:pic>
      <p:pic>
        <p:nvPicPr>
          <p:cNvPr id="49" name="Picture 48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7093582" y="1547979"/>
            <a:ext cx="983618" cy="2286000"/>
          </a:xfrm>
          <a:prstGeom prst="rect">
            <a:avLst/>
          </a:prstGeom>
          <a:noFill/>
        </p:spPr>
      </p:pic>
      <p:pic>
        <p:nvPicPr>
          <p:cNvPr id="52" name="Picture 51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8084182" y="685800"/>
            <a:ext cx="983618" cy="2286000"/>
          </a:xfrm>
          <a:prstGeom prst="rect">
            <a:avLst/>
          </a:prstGeom>
          <a:noFill/>
        </p:spPr>
      </p:pic>
      <p:pic>
        <p:nvPicPr>
          <p:cNvPr id="54" name="Picture 53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7093582" y="4038600"/>
            <a:ext cx="983618" cy="2286000"/>
          </a:xfrm>
          <a:prstGeom prst="rect">
            <a:avLst/>
          </a:prstGeom>
          <a:noFill/>
        </p:spPr>
      </p:pic>
      <p:pic>
        <p:nvPicPr>
          <p:cNvPr id="51" name="Picture 50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8084182" y="2971800"/>
            <a:ext cx="983618" cy="2286000"/>
          </a:xfrm>
          <a:prstGeom prst="rect">
            <a:avLst/>
          </a:prstGeom>
          <a:noFill/>
        </p:spPr>
      </p:pic>
      <p:pic>
        <p:nvPicPr>
          <p:cNvPr id="37" name="Picture 36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1295401" y="1447800"/>
            <a:ext cx="983618" cy="2286000"/>
          </a:xfrm>
          <a:prstGeom prst="rect">
            <a:avLst/>
          </a:prstGeom>
          <a:noFill/>
        </p:spPr>
      </p:pic>
      <p:pic>
        <p:nvPicPr>
          <p:cNvPr id="39" name="Picture 38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4191000" y="609600"/>
            <a:ext cx="983618" cy="2286000"/>
          </a:xfrm>
          <a:prstGeom prst="rect">
            <a:avLst/>
          </a:prstGeom>
          <a:noFill/>
        </p:spPr>
      </p:pic>
      <p:pic>
        <p:nvPicPr>
          <p:cNvPr id="45" name="Picture 44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5181600" y="1524000"/>
            <a:ext cx="983618" cy="2286000"/>
          </a:xfrm>
          <a:prstGeom prst="rect">
            <a:avLst/>
          </a:prstGeom>
          <a:noFill/>
        </p:spPr>
      </p:pic>
      <p:pic>
        <p:nvPicPr>
          <p:cNvPr id="50" name="Picture 49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6096000" y="609600"/>
            <a:ext cx="983618" cy="2286000"/>
          </a:xfrm>
          <a:prstGeom prst="rect">
            <a:avLst/>
          </a:prstGeom>
          <a:noFill/>
        </p:spPr>
      </p:pic>
      <p:pic>
        <p:nvPicPr>
          <p:cNvPr id="48" name="Picture 47" descr="man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28800" r="28000"/>
          <a:stretch>
            <a:fillRect/>
          </a:stretch>
        </p:blipFill>
        <p:spPr>
          <a:xfrm>
            <a:off x="6113164" y="2971800"/>
            <a:ext cx="983618" cy="2286000"/>
          </a:xfrm>
          <a:prstGeom prst="rect">
            <a:avLst/>
          </a:prstGeom>
          <a:noFill/>
        </p:spPr>
      </p:pic>
      <p:pic>
        <p:nvPicPr>
          <p:cNvPr id="23" name="01 We Are the World.m4a">
            <a:hlinkClick r:id="" action="ppaction://media"/>
          </p:cNvPr>
          <p:cNvPicPr/>
          <p:nvPr>
            <p:ph idx="1"/>
            <a:quickTimeFile r:link="rId1"/>
          </p:nvPr>
        </p:nvPicPr>
        <p:blipFill>
          <a:blip r:embed="rId4"/>
          <a:stretch>
            <a:fillRect/>
          </a:stretch>
        </p:blipFill>
        <p:spPr>
          <a:xfrm>
            <a:off x="0" y="6159500"/>
            <a:ext cx="1524000" cy="6985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38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27386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9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266</TotalTime>
  <Words>35</Words>
  <Application>Microsoft Macintosh PowerPoint</Application>
  <PresentationFormat>On-screen Show (4:3)</PresentationFormat>
  <Paragraphs>12</Paragraphs>
  <Slides>9</Slides>
  <Notes>1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Twilight</vt:lpstr>
      <vt:lpstr>Global Organizations</vt:lpstr>
      <vt:lpstr>Healing the World</vt:lpstr>
      <vt:lpstr>Red Cross</vt:lpstr>
      <vt:lpstr>Slide 4</vt:lpstr>
      <vt:lpstr>Greenpeace</vt:lpstr>
      <vt:lpstr>The United Nations</vt:lpstr>
      <vt:lpstr>Human Rights</vt:lpstr>
      <vt:lpstr>In Conclusion,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Organizations</dc:title>
  <dc:creator>Tia Smith</dc:creator>
  <cp:lastModifiedBy>Tia Smith</cp:lastModifiedBy>
  <cp:revision>4</cp:revision>
  <dcterms:created xsi:type="dcterms:W3CDTF">2010-04-29T03:51:09Z</dcterms:created>
  <dcterms:modified xsi:type="dcterms:W3CDTF">2010-04-29T05:47:57Z</dcterms:modified>
</cp:coreProperties>
</file>